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7" r:id="rId2"/>
    <p:sldId id="256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B2"/>
    <a:srgbClr val="4B569E"/>
    <a:srgbClr val="1530B4"/>
    <a:srgbClr val="1B8CB2"/>
    <a:srgbClr val="147FAE"/>
    <a:srgbClr val="269FB8"/>
    <a:srgbClr val="2899B6"/>
    <a:srgbClr val="188CB3"/>
    <a:srgbClr val="00C3A5"/>
    <a:srgbClr val="006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B6674-EB27-994C-A905-1D122DBD1C2E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8733B-3D0B-6E4E-AE60-031C1700E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11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8733B-3D0B-6E4E-AE60-031C1700E8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2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EF0B-12BF-FB45-8F30-C3AAC4427A0F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A3F9-C1D3-3242-B774-EB284E9E8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6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EF0B-12BF-FB45-8F30-C3AAC4427A0F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A3F9-C1D3-3242-B774-EB284E9E8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19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EF0B-12BF-FB45-8F30-C3AAC4427A0F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A3F9-C1D3-3242-B774-EB284E9E8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75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EF0B-12BF-FB45-8F30-C3AAC4427A0F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A3F9-C1D3-3242-B774-EB284E9E8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3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EF0B-12BF-FB45-8F30-C3AAC4427A0F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A3F9-C1D3-3242-B774-EB284E9E8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7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EF0B-12BF-FB45-8F30-C3AAC4427A0F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A3F9-C1D3-3242-B774-EB284E9E8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5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EF0B-12BF-FB45-8F30-C3AAC4427A0F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A3F9-C1D3-3242-B774-EB284E9E8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6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EF0B-12BF-FB45-8F30-C3AAC4427A0F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A3F9-C1D3-3242-B774-EB284E9E8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1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EF0B-12BF-FB45-8F30-C3AAC4427A0F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A3F9-C1D3-3242-B774-EB284E9E8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78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EF0B-12BF-FB45-8F30-C3AAC4427A0F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A3F9-C1D3-3242-B774-EB284E9E8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6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EF0B-12BF-FB45-8F30-C3AAC4427A0F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A3F9-C1D3-3242-B774-EB284E9E8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3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8EF0B-12BF-FB45-8F30-C3AAC4427A0F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FA3F9-C1D3-3242-B774-EB284E9E8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4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twitter.com/just_in_mind?utm_medium=pdf&amp;utm_source=user+persona+template&amp;utm_campaign=visibility" TargetMode="External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hyperlink" Target="https://plus.google.com/103709402360388310917?utm_medium=pdf&amp;utm_source=user+persona+template&amp;utm_campaign=visibility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witter.com/just_in_mind?lang=es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hyperlink" Target="https://www.facebook.com/justinmindprototypingtool/?utm_medium=pdf&amp;utm_source=user+persona+template&amp;utm_campaign=visibility" TargetMode="External"/><Relationship Id="rId4" Type="http://schemas.openxmlformats.org/officeDocument/2006/relationships/hyperlink" Target="https://www.justinmind.com/?utm_medium=pdf&amp;utm_source=user+persona+template&amp;utm_campaign=visibility" TargetMode="External"/><Relationship Id="rId9" Type="http://schemas.openxmlformats.org/officeDocument/2006/relationships/image" Target="../media/image16.png"/><Relationship Id="rId14" Type="http://schemas.openxmlformats.org/officeDocument/2006/relationships/hyperlink" Target="https://www.linkedin.com/company/justinmind/?utm_medium=pdf&amp;utm_source=user+persona+template&amp;utm_campaign=visibilit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ada-User-Persona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1"/>
          <a:stretch/>
        </p:blipFill>
        <p:spPr>
          <a:xfrm>
            <a:off x="1" y="0"/>
            <a:ext cx="9193156" cy="68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04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-90543445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2" t="-168" r="51392" b="210"/>
          <a:stretch/>
        </p:blipFill>
        <p:spPr>
          <a:xfrm>
            <a:off x="-649" y="-15998"/>
            <a:ext cx="2346832" cy="6873998"/>
          </a:xfrm>
          <a:prstGeom prst="rect">
            <a:avLst/>
          </a:prstGeom>
        </p:spPr>
      </p:pic>
      <p:pic>
        <p:nvPicPr>
          <p:cNvPr id="8" name="Picture 7" descr="logo-jim-blan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0" y="250040"/>
            <a:ext cx="1625308" cy="4352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206780"/>
            <a:ext cx="2355709" cy="365890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218697" y="4711788"/>
            <a:ext cx="2795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CHARLOTTE WALKER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7716" y="4983502"/>
            <a:ext cx="1538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27, Los Angeles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1009" y="5446301"/>
            <a:ext cx="1538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UX DESIGNER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09918" y="5337869"/>
            <a:ext cx="745127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2657" y="5855753"/>
            <a:ext cx="920110" cy="81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baseline="30000" dirty="0">
                <a:solidFill>
                  <a:schemeClr val="bg1"/>
                </a:solidFill>
              </a:rPr>
              <a:t>· STATUS</a:t>
            </a:r>
          </a:p>
          <a:p>
            <a:pPr>
              <a:lnSpc>
                <a:spcPct val="120000"/>
              </a:lnSpc>
            </a:pPr>
            <a:r>
              <a:rPr lang="en-US" sz="1200" baseline="30000" dirty="0">
                <a:solidFill>
                  <a:schemeClr val="bg1"/>
                </a:solidFill>
              </a:rPr>
              <a:t>  SINGLE</a:t>
            </a:r>
          </a:p>
          <a:p>
            <a:pPr>
              <a:lnSpc>
                <a:spcPct val="110000"/>
              </a:lnSpc>
            </a:pPr>
            <a:endParaRPr lang="en-US" sz="1200" b="1" baseline="30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200" b="1" baseline="30000" dirty="0">
                <a:solidFill>
                  <a:schemeClr val="bg1"/>
                </a:solidFill>
              </a:rPr>
              <a:t>· TIER</a:t>
            </a:r>
            <a:endParaRPr lang="en-US" sz="1200" baseline="30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mr-IN" sz="1200" baseline="30000" dirty="0">
                <a:solidFill>
                  <a:schemeClr val="bg1"/>
                </a:solidFill>
              </a:rPr>
              <a:t> </a:t>
            </a:r>
            <a:r>
              <a:rPr lang="en-GB" sz="1200" baseline="30000" dirty="0">
                <a:solidFill>
                  <a:schemeClr val="bg1"/>
                </a:solidFill>
              </a:rPr>
              <a:t>MID-LEVEL</a:t>
            </a:r>
            <a:endParaRPr lang="mr-IN" sz="1000" baseline="30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68379" y="5855753"/>
            <a:ext cx="1010150" cy="82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baseline="30000" dirty="0">
                <a:solidFill>
                  <a:schemeClr val="bg1"/>
                </a:solidFill>
              </a:rPr>
              <a:t>· SALARY</a:t>
            </a:r>
          </a:p>
          <a:p>
            <a:pPr>
              <a:lnSpc>
                <a:spcPct val="120000"/>
              </a:lnSpc>
            </a:pPr>
            <a:r>
              <a:rPr lang="en-US" sz="1200" baseline="30000" dirty="0">
                <a:solidFill>
                  <a:schemeClr val="bg1"/>
                </a:solidFill>
              </a:rPr>
              <a:t> $50K</a:t>
            </a:r>
          </a:p>
          <a:p>
            <a:pPr>
              <a:lnSpc>
                <a:spcPct val="120000"/>
              </a:lnSpc>
            </a:pPr>
            <a:endParaRPr lang="en-US" sz="1200" b="1" baseline="30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200" b="1" baseline="30000" dirty="0">
                <a:solidFill>
                  <a:schemeClr val="bg1"/>
                </a:solidFill>
              </a:rPr>
              <a:t>· ARCHETYPE</a:t>
            </a:r>
            <a:r>
              <a:rPr lang="en-US" sz="1200" baseline="300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GB" sz="1200" baseline="30000" dirty="0">
                <a:solidFill>
                  <a:schemeClr val="bg1"/>
                </a:solidFill>
              </a:rPr>
              <a:t>PERFECTIONIST</a:t>
            </a:r>
            <a:endParaRPr lang="mr-IN" sz="1200" baseline="30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06223" y="219502"/>
            <a:ext cx="1457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1A8CB2"/>
                </a:solidFill>
              </a:rPr>
              <a:t>PERSONALITY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0069" y="222778"/>
            <a:ext cx="1457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1A8CB2"/>
                </a:solidFill>
              </a:rPr>
              <a:t>BIO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02725" y="515201"/>
            <a:ext cx="2572416" cy="200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Charlotte recently started a new job as a UX design in a  mid-size bank. She moved over from the start-up world and is still getting used to all the changes, particularly the paperwork. She’s excited to bring a user-focused perspective to the design department but nervous because she’s the bank’s first UXer.</a:t>
            </a:r>
          </a:p>
          <a:p>
            <a:pPr>
              <a:lnSpc>
                <a:spcPct val="130000"/>
              </a:lnSpc>
            </a:pP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Outside of the office she’s a sports</a:t>
            </a:r>
            <a:r>
              <a:rPr lang="es-ES_tradn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-mad psychology grad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She enjoys reading UX blogs and will sometimes go to UX-related conferences if they’re nearby. She’s also tuned into design channels like Dribbble.</a:t>
            </a:r>
            <a:endParaRPr lang="en-US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2585385" y="4544837"/>
            <a:ext cx="19761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Introduce user focused mentality and methods into traditional company landscape</a:t>
            </a:r>
          </a:p>
          <a:p>
            <a:pPr marL="171450" lvl="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Improve usability of bank’s customer facing interfaces</a:t>
            </a:r>
          </a:p>
          <a:p>
            <a:pPr>
              <a:lnSpc>
                <a:spcPct val="150000"/>
              </a:lnSpc>
              <a:buClr>
                <a:srgbClr val="2BC0BE"/>
              </a:buClr>
            </a:pP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lvl="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Grow the UX team</a:t>
            </a:r>
          </a:p>
          <a:p>
            <a:pPr lvl="0">
              <a:lnSpc>
                <a:spcPct val="150000"/>
              </a:lnSpc>
            </a:pP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853164" y="4551317"/>
            <a:ext cx="19761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rgbClr val="7F7F7F"/>
                </a:solidFill>
              </a:rPr>
              <a:t>Getting buy-in for the new department’s activities</a:t>
            </a:r>
          </a:p>
          <a:p>
            <a:pPr lvl="0">
              <a:lnSpc>
                <a:spcPct val="150000"/>
              </a:lnSpc>
              <a:buClr>
                <a:srgbClr val="2BC0BE"/>
              </a:buClr>
            </a:pP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lvl="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rgbClr val="7F7F7F"/>
                </a:solidFill>
              </a:rPr>
              <a:t>Dealing with more bureaucracy than in her old job</a:t>
            </a:r>
          </a:p>
          <a:p>
            <a:pPr marL="171450" lvl="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endParaRPr lang="en-US" sz="800" dirty="0">
              <a:solidFill>
                <a:srgbClr val="7F7F7F"/>
              </a:solidFill>
            </a:endParaRPr>
          </a:p>
          <a:p>
            <a:pPr marL="171450" lvl="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rgbClr val="7F7F7F"/>
                </a:solidFill>
              </a:rPr>
              <a:t>Communicating necessity for change to development </a:t>
            </a:r>
            <a:r>
              <a:rPr lang="es-ES_tradnl" sz="800" dirty="0">
                <a:solidFill>
                  <a:srgbClr val="7F7F7F"/>
                </a:solidFill>
              </a:rPr>
              <a:t>team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969510" y="4279484"/>
            <a:ext cx="1457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A8CB2"/>
                </a:solidFill>
              </a:rPr>
              <a:t>Goals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71694" y="4271905"/>
            <a:ext cx="1457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A8CB2"/>
                </a:solidFill>
              </a:rPr>
              <a:t>Frustrations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7299" y="3028056"/>
            <a:ext cx="1457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A8CB2"/>
                </a:solidFill>
              </a:rPr>
              <a:t>Motivations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43745" y="486104"/>
            <a:ext cx="1243917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Prototyping</a:t>
            </a:r>
          </a:p>
          <a:p>
            <a:pPr marL="171450" indent="-171450">
              <a:lnSpc>
                <a:spcPct val="20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Interviewing</a:t>
            </a:r>
          </a:p>
          <a:p>
            <a:pPr marL="171450" indent="-171450">
              <a:lnSpc>
                <a:spcPct val="20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 Thinking</a:t>
            </a:r>
          </a:p>
          <a:p>
            <a:pPr marL="171450" indent="-171450">
              <a:lnSpc>
                <a:spcPct val="20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Empathy</a:t>
            </a:r>
          </a:p>
          <a:p>
            <a:pPr marL="171450" indent="-171450">
              <a:lnSpc>
                <a:spcPct val="20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Coding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05937" y="-6093"/>
            <a:ext cx="2146943" cy="1245118"/>
          </a:xfrm>
          <a:prstGeom prst="rect">
            <a:avLst/>
          </a:prstGeom>
          <a:gradFill flip="none" rotWithShape="1">
            <a:gsLst>
              <a:gs pos="0">
                <a:srgbClr val="147FAE"/>
              </a:gs>
              <a:gs pos="100000">
                <a:srgbClr val="269FB8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369096" y="316642"/>
            <a:ext cx="1503075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GB" sz="900" dirty="0">
                <a:solidFill>
                  <a:schemeClr val="bg1"/>
                </a:solidFill>
              </a:rPr>
              <a:t>“I want to help my team deliver great user experiences”</a:t>
            </a:r>
            <a:endParaRPr lang="en-US" sz="900" dirty="0"/>
          </a:p>
        </p:txBody>
      </p:sp>
      <p:sp>
        <p:nvSpPr>
          <p:cNvPr id="29" name="TextBox 28"/>
          <p:cNvSpPr txBox="1"/>
          <p:nvPr/>
        </p:nvSpPr>
        <p:spPr>
          <a:xfrm>
            <a:off x="7164558" y="437566"/>
            <a:ext cx="853524" cy="20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_tradnl" sz="8000" dirty="0">
                <a:solidFill>
                  <a:schemeClr val="bg1">
                    <a:alpha val="26000"/>
                  </a:schemeClr>
                </a:solidFill>
                <a:latin typeface="Georgia"/>
                <a:cs typeface="Georgia"/>
              </a:rPr>
              <a:t>“</a:t>
            </a:r>
            <a:endParaRPr lang="en-US" sz="8000" dirty="0">
              <a:solidFill>
                <a:schemeClr val="bg1">
                  <a:alpha val="26000"/>
                </a:schemeClr>
              </a:solidFill>
              <a:latin typeface="Georgia"/>
              <a:cs typeface="Georgia"/>
            </a:endParaRPr>
          </a:p>
          <a:p>
            <a:pPr>
              <a:lnSpc>
                <a:spcPct val="50000"/>
              </a:lnSpc>
            </a:pP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rot="10800000">
            <a:off x="7507212" y="536569"/>
            <a:ext cx="1374608" cy="20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_tradnl" sz="8000" dirty="0">
                <a:solidFill>
                  <a:schemeClr val="bg1">
                    <a:alpha val="26000"/>
                  </a:schemeClr>
                </a:solidFill>
                <a:latin typeface="Georgia"/>
                <a:cs typeface="Georgia"/>
              </a:rPr>
              <a:t>“</a:t>
            </a:r>
            <a:endParaRPr lang="en-US" sz="8000" dirty="0">
              <a:solidFill>
                <a:schemeClr val="bg1">
                  <a:alpha val="26000"/>
                </a:schemeClr>
              </a:solidFill>
              <a:latin typeface="Georgia"/>
              <a:cs typeface="Georgia"/>
            </a:endParaRPr>
          </a:p>
          <a:p>
            <a:pPr>
              <a:lnSpc>
                <a:spcPct val="50000"/>
              </a:lnSpc>
            </a:pP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005938" y="1239026"/>
            <a:ext cx="2138062" cy="5626660"/>
          </a:xfrm>
          <a:prstGeom prst="rect">
            <a:avLst/>
          </a:prstGeom>
          <a:solidFill>
            <a:srgbClr val="3F80CD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3963527" y="0"/>
            <a:ext cx="0" cy="2769793"/>
          </a:xfrm>
          <a:prstGeom prst="line">
            <a:avLst/>
          </a:prstGeom>
          <a:ln w="15875">
            <a:solidFill>
              <a:srgbClr val="26A3A1">
                <a:alpha val="1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2349129" y="2769793"/>
            <a:ext cx="4650229" cy="0"/>
          </a:xfrm>
          <a:prstGeom prst="line">
            <a:avLst/>
          </a:prstGeom>
          <a:ln w="15875">
            <a:solidFill>
              <a:srgbClr val="26A3A1">
                <a:alpha val="1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355709" y="3981775"/>
            <a:ext cx="4650229" cy="0"/>
          </a:xfrm>
          <a:prstGeom prst="line">
            <a:avLst/>
          </a:prstGeom>
          <a:ln w="15875">
            <a:solidFill>
              <a:srgbClr val="26A3A1">
                <a:alpha val="1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645702" y="3984640"/>
            <a:ext cx="0" cy="2987566"/>
          </a:xfrm>
          <a:prstGeom prst="line">
            <a:avLst/>
          </a:prstGeom>
          <a:ln w="15875">
            <a:solidFill>
              <a:srgbClr val="26A3A1">
                <a:alpha val="1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68195" y="1457054"/>
            <a:ext cx="1457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A8CB2"/>
                </a:solidFill>
              </a:rPr>
              <a:t>Behavior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7482" y="4006042"/>
            <a:ext cx="1457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A8CB2"/>
                </a:solidFill>
              </a:rPr>
              <a:t>Influences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81153" y="1712341"/>
            <a:ext cx="11977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700" dirty="0">
                <a:solidFill>
                  <a:srgbClr val="206D7C"/>
                </a:solidFill>
              </a:rPr>
              <a:t>Overseeing builds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94377" y="2108909"/>
            <a:ext cx="10784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700" dirty="0">
                <a:solidFill>
                  <a:srgbClr val="206D7C"/>
                </a:solidFill>
              </a:rPr>
              <a:t>Writing specs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200865" y="2491753"/>
            <a:ext cx="10719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700" dirty="0">
                <a:solidFill>
                  <a:srgbClr val="206D7C"/>
                </a:solidFill>
              </a:rPr>
              <a:t>Designing features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94111" y="2894415"/>
            <a:ext cx="8900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700" dirty="0">
                <a:solidFill>
                  <a:srgbClr val="206D7C"/>
                </a:solidFill>
              </a:rPr>
              <a:t>Meetings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92094" y="3306742"/>
            <a:ext cx="1186849" cy="40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00" dirty="0">
                <a:solidFill>
                  <a:srgbClr val="206D7C"/>
                </a:solidFill>
              </a:rPr>
              <a:t>User testing</a:t>
            </a:r>
          </a:p>
          <a:p>
            <a:pPr lvl="0">
              <a:lnSpc>
                <a:spcPct val="150000"/>
              </a:lnSpc>
            </a:pPr>
            <a:endParaRPr lang="en-US" sz="700" dirty="0">
              <a:solidFill>
                <a:srgbClr val="206D7C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281264" y="2348387"/>
            <a:ext cx="1503075" cy="502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283455" y="2348387"/>
            <a:ext cx="908360" cy="50291"/>
          </a:xfrm>
          <a:prstGeom prst="rect">
            <a:avLst/>
          </a:prstGeom>
          <a:solidFill>
            <a:srgbClr val="1A8C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7280280" y="1960455"/>
            <a:ext cx="1503075" cy="502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282470" y="1960455"/>
            <a:ext cx="1203395" cy="50291"/>
          </a:xfrm>
          <a:prstGeom prst="rect">
            <a:avLst/>
          </a:prstGeom>
          <a:solidFill>
            <a:srgbClr val="1B8C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7283455" y="2739867"/>
            <a:ext cx="1499900" cy="50291"/>
          </a:xfrm>
          <a:prstGeom prst="rect">
            <a:avLst/>
          </a:prstGeom>
          <a:solidFill>
            <a:srgbClr val="1A8C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7278089" y="3156489"/>
            <a:ext cx="1503075" cy="502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280280" y="3156489"/>
            <a:ext cx="352062" cy="50291"/>
          </a:xfrm>
          <a:prstGeom prst="rect">
            <a:avLst/>
          </a:prstGeom>
          <a:solidFill>
            <a:srgbClr val="1A8C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7281264" y="3557173"/>
            <a:ext cx="1503075" cy="502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283456" y="3557173"/>
            <a:ext cx="671980" cy="50291"/>
          </a:xfrm>
          <a:prstGeom prst="rect">
            <a:avLst/>
          </a:prstGeom>
          <a:solidFill>
            <a:srgbClr val="1A8C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179496" y="4204912"/>
            <a:ext cx="895719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50000"/>
              </a:lnSpc>
            </a:pPr>
            <a:r>
              <a:rPr lang="en-GB" sz="600" dirty="0">
                <a:solidFill>
                  <a:srgbClr val="206D7C"/>
                </a:solidFill>
              </a:rPr>
              <a:t>·  CREDIBILITY</a:t>
            </a:r>
            <a:endParaRPr lang="en-US" sz="600" dirty="0">
              <a:solidFill>
                <a:srgbClr val="206D7C"/>
              </a:solidFill>
            </a:endParaRPr>
          </a:p>
          <a:p>
            <a:pPr lvl="0">
              <a:lnSpc>
                <a:spcPct val="250000"/>
              </a:lnSpc>
            </a:pPr>
            <a:r>
              <a:rPr lang="en-GB" sz="600" dirty="0">
                <a:solidFill>
                  <a:srgbClr val="206D7C"/>
                </a:solidFill>
              </a:rPr>
              <a:t>·  </a:t>
            </a:r>
            <a:r>
              <a:rPr lang="es-ES_tradnl" sz="600" dirty="0">
                <a:solidFill>
                  <a:srgbClr val="206D7C"/>
                </a:solidFill>
              </a:rPr>
              <a:t>COLLEAGUES</a:t>
            </a:r>
          </a:p>
          <a:p>
            <a:pPr lvl="0">
              <a:lnSpc>
                <a:spcPct val="250000"/>
              </a:lnSpc>
            </a:pPr>
            <a:r>
              <a:rPr lang="es-ES_tradnl" sz="600" dirty="0">
                <a:solidFill>
                  <a:srgbClr val="206D7C"/>
                </a:solidFill>
              </a:rPr>
              <a:t>·  TECHNOLOGY</a:t>
            </a:r>
            <a:endParaRPr lang="en-US" sz="600" dirty="0">
              <a:solidFill>
                <a:srgbClr val="206D7C"/>
              </a:solidFill>
            </a:endParaRPr>
          </a:p>
          <a:p>
            <a:pPr lvl="0">
              <a:lnSpc>
                <a:spcPct val="250000"/>
              </a:lnSpc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-1076240" y="104938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942658" y="4195569"/>
            <a:ext cx="895719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50000"/>
              </a:lnSpc>
            </a:pPr>
            <a:r>
              <a:rPr lang="en-GB" sz="600" dirty="0">
                <a:solidFill>
                  <a:srgbClr val="206D7C"/>
                </a:solidFill>
              </a:rPr>
              <a:t>·  BLOGS/ FORUMS</a:t>
            </a:r>
            <a:endParaRPr lang="en-US" sz="600" dirty="0">
              <a:solidFill>
                <a:srgbClr val="206D7C"/>
              </a:solidFill>
            </a:endParaRPr>
          </a:p>
          <a:p>
            <a:pPr lvl="0">
              <a:lnSpc>
                <a:spcPct val="250000"/>
              </a:lnSpc>
            </a:pPr>
            <a:r>
              <a:rPr lang="en-GB" sz="600" dirty="0">
                <a:solidFill>
                  <a:srgbClr val="206D7C"/>
                </a:solidFill>
              </a:rPr>
              <a:t>·  </a:t>
            </a:r>
            <a:r>
              <a:rPr lang="es-ES_tradnl" sz="600" dirty="0">
                <a:solidFill>
                  <a:srgbClr val="206D7C"/>
                </a:solidFill>
              </a:rPr>
              <a:t>PSYCHOLOGY</a:t>
            </a:r>
          </a:p>
          <a:p>
            <a:pPr lvl="0">
              <a:lnSpc>
                <a:spcPct val="250000"/>
              </a:lnSpc>
            </a:pPr>
            <a:r>
              <a:rPr lang="es-ES_tradnl" sz="600" dirty="0">
                <a:solidFill>
                  <a:srgbClr val="206D7C"/>
                </a:solidFill>
              </a:rPr>
              <a:t>·  </a:t>
            </a:r>
            <a:r>
              <a:rPr lang="en-GB" sz="600" dirty="0">
                <a:solidFill>
                  <a:srgbClr val="206D7C"/>
                </a:solidFill>
              </a:rPr>
              <a:t>UI TRENDS</a:t>
            </a:r>
            <a:endParaRPr lang="en-US" sz="600" dirty="0">
              <a:solidFill>
                <a:srgbClr val="206D7C"/>
              </a:solidFill>
            </a:endParaRPr>
          </a:p>
          <a:p>
            <a:pPr lvl="0">
              <a:lnSpc>
                <a:spcPct val="250000"/>
              </a:lnSpc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7278089" y="3851239"/>
            <a:ext cx="1547976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3574156" y="3435776"/>
            <a:ext cx="946618" cy="0"/>
          </a:xfrm>
          <a:prstGeom prst="line">
            <a:avLst/>
          </a:prstGeom>
          <a:ln>
            <a:solidFill>
              <a:srgbClr val="CFEAF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574156" y="3435776"/>
            <a:ext cx="615521" cy="0"/>
          </a:xfrm>
          <a:prstGeom prst="line">
            <a:avLst/>
          </a:prstGeom>
          <a:ln>
            <a:solidFill>
              <a:srgbClr val="1A8C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3574156" y="3657972"/>
            <a:ext cx="946618" cy="0"/>
          </a:xfrm>
          <a:prstGeom prst="line">
            <a:avLst/>
          </a:prstGeom>
          <a:ln>
            <a:solidFill>
              <a:srgbClr val="CFEAF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575991" y="3662297"/>
            <a:ext cx="376323" cy="0"/>
          </a:xfrm>
          <a:prstGeom prst="line">
            <a:avLst/>
          </a:prstGeom>
          <a:ln>
            <a:solidFill>
              <a:srgbClr val="1A8C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697095" y="3440418"/>
            <a:ext cx="946618" cy="0"/>
          </a:xfrm>
          <a:prstGeom prst="line">
            <a:avLst/>
          </a:prstGeom>
          <a:ln>
            <a:solidFill>
              <a:srgbClr val="CFEAF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697095" y="3440418"/>
            <a:ext cx="287565" cy="0"/>
          </a:xfrm>
          <a:prstGeom prst="line">
            <a:avLst/>
          </a:prstGeom>
          <a:ln>
            <a:solidFill>
              <a:srgbClr val="1A8C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697095" y="3659271"/>
            <a:ext cx="946618" cy="0"/>
          </a:xfrm>
          <a:prstGeom prst="line">
            <a:avLst/>
          </a:prstGeom>
          <a:ln>
            <a:solidFill>
              <a:srgbClr val="CFEAF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7095" y="3659271"/>
            <a:ext cx="704851" cy="5492"/>
          </a:xfrm>
          <a:prstGeom prst="line">
            <a:avLst/>
          </a:prstGeom>
          <a:ln>
            <a:solidFill>
              <a:srgbClr val="1A8C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4108333" y="3390946"/>
            <a:ext cx="89660" cy="89660"/>
          </a:xfrm>
          <a:prstGeom prst="ellipse">
            <a:avLst/>
          </a:prstGeom>
          <a:solidFill>
            <a:srgbClr val="1A8C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A8CB2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3887505" y="3612384"/>
            <a:ext cx="89660" cy="89660"/>
          </a:xfrm>
          <a:prstGeom prst="ellipse">
            <a:avLst/>
          </a:prstGeom>
          <a:solidFill>
            <a:srgbClr val="1A8C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A8CB2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5921686" y="3389859"/>
            <a:ext cx="89660" cy="89660"/>
          </a:xfrm>
          <a:prstGeom prst="ellipse">
            <a:avLst/>
          </a:prstGeom>
          <a:solidFill>
            <a:srgbClr val="1A8C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A8CB2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6352580" y="3614472"/>
            <a:ext cx="89660" cy="89660"/>
          </a:xfrm>
          <a:prstGeom prst="ellipse">
            <a:avLst/>
          </a:prstGeom>
          <a:solidFill>
            <a:srgbClr val="1A8C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A8CB2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678729" y="3286620"/>
            <a:ext cx="1010662" cy="24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700" dirty="0">
                <a:solidFill>
                  <a:srgbClr val="206D7C"/>
                </a:solidFill>
              </a:rPr>
              <a:t>IMPACT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683265" y="3516894"/>
            <a:ext cx="1010662" cy="24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700" dirty="0">
                <a:solidFill>
                  <a:srgbClr val="206D7C"/>
                </a:solidFill>
              </a:rPr>
              <a:t>TEAMWORK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91475" y="3286620"/>
            <a:ext cx="751699" cy="24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700" dirty="0">
                <a:solidFill>
                  <a:srgbClr val="206D7C"/>
                </a:solidFill>
              </a:rPr>
              <a:t>PROMOTION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795946" y="3506797"/>
            <a:ext cx="1010662" cy="24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700" dirty="0">
                <a:solidFill>
                  <a:srgbClr val="206D7C"/>
                </a:solidFill>
              </a:rPr>
              <a:t>USER NEEDS</a:t>
            </a:r>
          </a:p>
        </p:txBody>
      </p:sp>
      <p:pic>
        <p:nvPicPr>
          <p:cNvPr id="97" name="Picture 96" descr="bio-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57" y="222943"/>
            <a:ext cx="223533" cy="223533"/>
          </a:xfrm>
          <a:prstGeom prst="rect">
            <a:avLst/>
          </a:prstGeom>
        </p:spPr>
      </p:pic>
      <p:pic>
        <p:nvPicPr>
          <p:cNvPr id="98" name="Picture 97" descr="frustrations-ic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35" y="4316385"/>
            <a:ext cx="208249" cy="208249"/>
          </a:xfrm>
          <a:prstGeom prst="rect">
            <a:avLst/>
          </a:prstGeom>
        </p:spPr>
      </p:pic>
      <p:pic>
        <p:nvPicPr>
          <p:cNvPr id="99" name="Picture 98" descr="goals-ic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68" y="4233476"/>
            <a:ext cx="240427" cy="240427"/>
          </a:xfrm>
          <a:prstGeom prst="rect">
            <a:avLst/>
          </a:prstGeom>
        </p:spPr>
      </p:pic>
      <p:pic>
        <p:nvPicPr>
          <p:cNvPr id="101" name="Picture 100" descr="personality-ic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17" y="209907"/>
            <a:ext cx="240427" cy="240427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7211797" y="6115215"/>
            <a:ext cx="7146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Justinmind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7208122" y="5309039"/>
            <a:ext cx="1457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A8CB2"/>
                </a:solidFill>
              </a:rPr>
              <a:t>Frequently used apps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7820645" y="6115215"/>
            <a:ext cx="5654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700" dirty="0">
                <a:solidFill>
                  <a:srgbClr val="7F7F7F"/>
                </a:solidFill>
              </a:rPr>
              <a:t>Google Calendar</a:t>
            </a:r>
            <a:endParaRPr lang="en-US" sz="700" dirty="0">
              <a:solidFill>
                <a:srgbClr val="7F7F7F"/>
              </a:solidFill>
            </a:endParaRPr>
          </a:p>
          <a:p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8364673" y="6125058"/>
            <a:ext cx="7146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700" dirty="0">
                <a:solidFill>
                  <a:srgbClr val="7F7F7F"/>
                </a:solidFill>
              </a:rPr>
              <a:t>PocketGuard</a:t>
            </a:r>
            <a:endParaRPr lang="en-US" dirty="0"/>
          </a:p>
        </p:txBody>
      </p:sp>
      <p:pic>
        <p:nvPicPr>
          <p:cNvPr id="3" name="Picture 2" descr="motivations-ic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199" y="3006655"/>
            <a:ext cx="158808" cy="230832"/>
          </a:xfrm>
          <a:prstGeom prst="rect">
            <a:avLst/>
          </a:prstGeom>
        </p:spPr>
      </p:pic>
      <p:pic>
        <p:nvPicPr>
          <p:cNvPr id="5" name="Picture 4" descr="justinmi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823" y="5713925"/>
            <a:ext cx="339333" cy="320891"/>
          </a:xfrm>
          <a:prstGeom prst="rect">
            <a:avLst/>
          </a:prstGeom>
        </p:spPr>
      </p:pic>
      <p:pic>
        <p:nvPicPr>
          <p:cNvPr id="6" name="Picture 5" descr="google-calendar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92" y="5713925"/>
            <a:ext cx="286155" cy="286155"/>
          </a:xfrm>
          <a:prstGeom prst="rect">
            <a:avLst/>
          </a:prstGeom>
        </p:spPr>
      </p:pic>
      <p:pic>
        <p:nvPicPr>
          <p:cNvPr id="13" name="Picture 12" descr="pocketguar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86" y="5756460"/>
            <a:ext cx="301561" cy="247397"/>
          </a:xfrm>
          <a:prstGeom prst="rect">
            <a:avLst/>
          </a:prstGeom>
        </p:spPr>
      </p:pic>
      <p:cxnSp>
        <p:nvCxnSpPr>
          <p:cNvPr id="84" name="Straight Connector 83"/>
          <p:cNvCxnSpPr/>
          <p:nvPr/>
        </p:nvCxnSpPr>
        <p:spPr>
          <a:xfrm>
            <a:off x="7287789" y="5159347"/>
            <a:ext cx="1547976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044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026" cy="6864514"/>
          </a:xfrm>
          <a:prstGeom prst="rect">
            <a:avLst/>
          </a:prstGeom>
        </p:spPr>
      </p:pic>
      <p:sp>
        <p:nvSpPr>
          <p:cNvPr id="4" name="Right Triangle 3"/>
          <p:cNvSpPr/>
          <p:nvPr/>
        </p:nvSpPr>
        <p:spPr>
          <a:xfrm flipH="1">
            <a:off x="575234" y="-59765"/>
            <a:ext cx="8581791" cy="6916807"/>
          </a:xfrm>
          <a:prstGeom prst="rtTriangle">
            <a:avLst/>
          </a:prstGeom>
          <a:solidFill>
            <a:srgbClr val="FFFFFF">
              <a:alpha val="2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prototype-communicate-and-validate@2x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1244791" y="3510557"/>
            <a:ext cx="6640146" cy="3347443"/>
          </a:xfrm>
          <a:prstGeom prst="rect">
            <a:avLst/>
          </a:prstGeom>
        </p:spPr>
      </p:pic>
      <p:pic>
        <p:nvPicPr>
          <p:cNvPr id="11" name="Picture 10" descr="header.pn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77" y="507817"/>
            <a:ext cx="2297164" cy="1425611"/>
          </a:xfrm>
          <a:prstGeom prst="rect">
            <a:avLst/>
          </a:prstGeom>
        </p:spPr>
      </p:pic>
      <p:pic>
        <p:nvPicPr>
          <p:cNvPr id="20" name="Picture 19" descr="Objeto inteligente vectorial.pn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200" y="2539994"/>
            <a:ext cx="198628" cy="165139"/>
          </a:xfrm>
          <a:prstGeom prst="rect">
            <a:avLst/>
          </a:prstGeom>
        </p:spPr>
      </p:pic>
      <p:pic>
        <p:nvPicPr>
          <p:cNvPr id="10" name="Picture 9" descr="twitter-icon.png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54" y="2304430"/>
            <a:ext cx="432247" cy="432247"/>
          </a:xfrm>
          <a:prstGeom prst="rect">
            <a:avLst/>
          </a:prstGeom>
        </p:spPr>
      </p:pic>
      <p:pic>
        <p:nvPicPr>
          <p:cNvPr id="12" name="Picture 11" descr="facebook-icon.png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72" y="2304430"/>
            <a:ext cx="432247" cy="432247"/>
          </a:xfrm>
          <a:prstGeom prst="rect">
            <a:avLst/>
          </a:prstGeom>
        </p:spPr>
      </p:pic>
      <p:pic>
        <p:nvPicPr>
          <p:cNvPr id="22" name="Picture 21" descr="googleplus-icon.png">
            <a:hlinkClick r:id="rId12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96" y="2304430"/>
            <a:ext cx="432247" cy="432247"/>
          </a:xfrm>
          <a:prstGeom prst="rect">
            <a:avLst/>
          </a:prstGeom>
        </p:spPr>
      </p:pic>
      <p:pic>
        <p:nvPicPr>
          <p:cNvPr id="26" name="Picture 25" descr="linkedin-icon.png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88" y="2297950"/>
            <a:ext cx="432247" cy="4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07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224</Words>
  <Application>Microsoft Office PowerPoint</Application>
  <PresentationFormat>On-screen Show (4:3)</PresentationFormat>
  <Paragraphs>62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Georgia</vt:lpstr>
      <vt:lpstr>Mangal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Elena</dc:creator>
  <cp:lastModifiedBy>Cassandra Naji</cp:lastModifiedBy>
  <cp:revision>50</cp:revision>
  <dcterms:created xsi:type="dcterms:W3CDTF">2017-06-29T07:13:46Z</dcterms:created>
  <dcterms:modified xsi:type="dcterms:W3CDTF">2018-08-09T14:59:51Z</dcterms:modified>
</cp:coreProperties>
</file>